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6" r:id="rId5"/>
    <p:sldId id="265" r:id="rId6"/>
    <p:sldId id="269" r:id="rId7"/>
    <p:sldId id="267" r:id="rId8"/>
    <p:sldId id="268" r:id="rId9"/>
    <p:sldId id="263" r:id="rId10"/>
    <p:sldId id="264" r:id="rId11"/>
  </p:sldIdLst>
  <p:sldSz cx="9144000" cy="70866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109" d="100"/>
          <a:sy n="109" d="100"/>
        </p:scale>
        <p:origin x="816" y="78"/>
      </p:cViewPr>
      <p:guideLst>
        <p:guide orient="horz" pos="22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749"/>
            <a:ext cx="9144000" cy="7095349"/>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84685"/>
            <a:ext cx="5825202" cy="1701179"/>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185861"/>
            <a:ext cx="5825202" cy="1133462"/>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29920"/>
            <a:ext cx="6447501" cy="3517053"/>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619414"/>
            <a:ext cx="6447501" cy="1623327"/>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29920"/>
            <a:ext cx="6070601" cy="3123353"/>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753273"/>
            <a:ext cx="5418393" cy="3937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619414"/>
            <a:ext cx="6447501" cy="1623327"/>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406403" y="816724"/>
            <a:ext cx="457200" cy="604269"/>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982774"/>
            <a:ext cx="457200" cy="604269"/>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96388"/>
            <a:ext cx="6447501" cy="2681975"/>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678363"/>
            <a:ext cx="6447501" cy="1564378"/>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29920"/>
            <a:ext cx="6070601" cy="3123353"/>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146973"/>
            <a:ext cx="6447502" cy="531390"/>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678363"/>
            <a:ext cx="6447501" cy="1564378"/>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06403" y="816724"/>
            <a:ext cx="457200" cy="604269"/>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982774"/>
            <a:ext cx="457200" cy="604269"/>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29920"/>
            <a:ext cx="6441152" cy="3123353"/>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146973"/>
            <a:ext cx="6447502" cy="53139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678363"/>
            <a:ext cx="6447501" cy="1564378"/>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29920"/>
            <a:ext cx="978557" cy="5426499"/>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629920"/>
            <a:ext cx="5295113" cy="54264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90896"/>
            <a:ext cx="6447501" cy="188746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678363"/>
            <a:ext cx="6447501" cy="88908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2232609"/>
            <a:ext cx="3138026" cy="4010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232609"/>
            <a:ext cx="3138026" cy="40101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2233016"/>
            <a:ext cx="3139217" cy="595471"/>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6809" y="2828487"/>
            <a:ext cx="3139217" cy="341425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2233016"/>
            <a:ext cx="3139214" cy="595471"/>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16288" y="2828487"/>
            <a:ext cx="3139213" cy="341425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29920"/>
            <a:ext cx="6447501" cy="136482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548557"/>
            <a:ext cx="2890896" cy="1321082"/>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0346" y="532088"/>
            <a:ext cx="3385156" cy="571065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869639"/>
            <a:ext cx="2890896" cy="2670597"/>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960620"/>
            <a:ext cx="6447500" cy="585629"/>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29920"/>
            <a:ext cx="6447501" cy="397390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8001" y="5546250"/>
            <a:ext cx="6447500" cy="69649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749"/>
            <a:ext cx="9144000" cy="7095349"/>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29920"/>
            <a:ext cx="6447501" cy="136482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232609"/>
            <a:ext cx="6447501" cy="40101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242741"/>
            <a:ext cx="683954" cy="3772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2/23/2017</a:t>
            </a:fld>
            <a:endParaRPr lang="en-US" dirty="0"/>
          </a:p>
        </p:txBody>
      </p:sp>
      <p:sp>
        <p:nvSpPr>
          <p:cNvPr id="5" name="Footer Placeholder 4"/>
          <p:cNvSpPr>
            <a:spLocks noGrp="1"/>
          </p:cNvSpPr>
          <p:nvPr>
            <p:ph type="ftr" sz="quarter" idx="3"/>
          </p:nvPr>
        </p:nvSpPr>
        <p:spPr>
          <a:xfrm>
            <a:off x="508001" y="6242741"/>
            <a:ext cx="4723209" cy="37729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6242741"/>
            <a:ext cx="512504" cy="377296"/>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8465" y="1022371"/>
            <a:ext cx="5825202" cy="1701179"/>
          </a:xfrm>
        </p:spPr>
        <p:txBody>
          <a:bodyPr/>
          <a:lstStyle/>
          <a:p>
            <a:r>
              <a:rPr lang="en-US" b="1" dirty="0" smtClean="0">
                <a:effectLst>
                  <a:outerShdw blurRad="38100" dist="38100" dir="2700000" algn="tl">
                    <a:srgbClr val="000000">
                      <a:alpha val="43137"/>
                    </a:srgbClr>
                  </a:outerShdw>
                </a:effectLst>
              </a:rPr>
              <a:t>Market Thief</a:t>
            </a:r>
            <a:r>
              <a:rPr lang="en-US" dirty="0" smtClean="0"/>
              <a:t/>
            </a:r>
            <a:br>
              <a:rPr lang="en-US" dirty="0" smtClean="0"/>
            </a:br>
            <a:r>
              <a:rPr lang="en-US" sz="1800" dirty="0" smtClean="0"/>
              <a:t>powered by </a:t>
            </a:r>
            <a:r>
              <a:rPr lang="en-US" sz="2400" i="1" dirty="0" smtClean="0">
                <a:solidFill>
                  <a:schemeClr val="tx1"/>
                </a:solidFill>
              </a:rPr>
              <a:t>ProMax</a:t>
            </a:r>
            <a:endParaRPr lang="en-US" sz="2400" i="1" dirty="0">
              <a:solidFill>
                <a:schemeClr val="tx1"/>
              </a:solidFill>
            </a:endParaRPr>
          </a:p>
        </p:txBody>
      </p:sp>
      <p:sp>
        <p:nvSpPr>
          <p:cNvPr id="3" name="Subtitle 2"/>
          <p:cNvSpPr>
            <a:spLocks noGrp="1"/>
          </p:cNvSpPr>
          <p:nvPr>
            <p:ph type="subTitle" idx="1"/>
          </p:nvPr>
        </p:nvSpPr>
        <p:spPr>
          <a:xfrm>
            <a:off x="1130300" y="3375965"/>
            <a:ext cx="5825202" cy="1133462"/>
          </a:xfrm>
        </p:spPr>
        <p:txBody>
          <a:bodyPr>
            <a:noAutofit/>
          </a:bodyPr>
          <a:lstStyle/>
          <a:p>
            <a:pPr algn="ctr"/>
            <a:r>
              <a:rPr lang="en-US" sz="2400" dirty="0" smtClean="0">
                <a:solidFill>
                  <a:schemeClr val="tx1">
                    <a:lumMod val="65000"/>
                    <a:lumOff val="35000"/>
                  </a:schemeClr>
                </a:solidFill>
              </a:rPr>
              <a:t>Are you missing out on a piece of the Market?</a:t>
            </a:r>
          </a:p>
          <a:p>
            <a:pPr algn="ctr"/>
            <a:endParaRPr lang="en-US" sz="2400" dirty="0">
              <a:solidFill>
                <a:schemeClr val="tx1">
                  <a:lumMod val="65000"/>
                  <a:lumOff val="35000"/>
                </a:schemeClr>
              </a:solidFill>
            </a:endParaRPr>
          </a:p>
          <a:p>
            <a:pPr algn="ctr"/>
            <a:r>
              <a:rPr lang="en-US" sz="2400" dirty="0" smtClean="0">
                <a:solidFill>
                  <a:schemeClr val="tx1">
                    <a:lumMod val="65000"/>
                    <a:lumOff val="35000"/>
                  </a:schemeClr>
                </a:solidFill>
              </a:rPr>
              <a:t>Extend your market by targeting Consumers that are </a:t>
            </a:r>
            <a:r>
              <a:rPr lang="en-US" sz="2400" b="1" dirty="0" smtClean="0">
                <a:solidFill>
                  <a:schemeClr val="tx1">
                    <a:lumMod val="65000"/>
                    <a:lumOff val="35000"/>
                  </a:schemeClr>
                </a:solidFill>
              </a:rPr>
              <a:t>actively</a:t>
            </a:r>
            <a:r>
              <a:rPr lang="en-US" sz="2400" dirty="0" smtClean="0">
                <a:solidFill>
                  <a:schemeClr val="tx1">
                    <a:lumMod val="65000"/>
                    <a:lumOff val="35000"/>
                  </a:schemeClr>
                </a:solidFill>
              </a:rPr>
              <a:t> pursuing an auto loan and </a:t>
            </a:r>
            <a:r>
              <a:rPr lang="en-US" sz="2400" b="1" dirty="0" smtClean="0">
                <a:solidFill>
                  <a:schemeClr val="tx1">
                    <a:lumMod val="65000"/>
                    <a:lumOff val="35000"/>
                  </a:schemeClr>
                </a:solidFill>
              </a:rPr>
              <a:t>actually </a:t>
            </a:r>
            <a:r>
              <a:rPr lang="en-US" sz="2400" dirty="0" smtClean="0">
                <a:solidFill>
                  <a:schemeClr val="tx1">
                    <a:lumMod val="65000"/>
                    <a:lumOff val="35000"/>
                  </a:schemeClr>
                </a:solidFill>
              </a:rPr>
              <a:t>have the intention of buying a car today!</a:t>
            </a:r>
            <a:endParaRPr lang="en-US" sz="2400" dirty="0">
              <a:solidFill>
                <a:schemeClr val="tx1">
                  <a:lumMod val="65000"/>
                  <a:lumOff val="35000"/>
                </a:schemeClr>
              </a:solidFill>
            </a:endParaRPr>
          </a:p>
        </p:txBody>
      </p:sp>
    </p:spTree>
    <p:extLst>
      <p:ext uri="{BB962C8B-B14F-4D97-AF65-F5344CB8AC3E}">
        <p14:creationId xmlns:p14="http://schemas.microsoft.com/office/powerpoint/2010/main" val="521040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effectLst>
                  <a:outerShdw blurRad="38100" dist="38100" dir="2700000" algn="tl">
                    <a:srgbClr val="000000">
                      <a:alpha val="43137"/>
                    </a:srgbClr>
                  </a:outerShdw>
                </a:effectLst>
              </a:rPr>
              <a:t>Market Thief</a:t>
            </a:r>
            <a:endParaRPr lang="en-US" sz="5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lgn="ctr">
              <a:buNone/>
            </a:pPr>
            <a:r>
              <a:rPr lang="en-US" sz="2400" dirty="0" smtClean="0">
                <a:solidFill>
                  <a:schemeClr val="tx1">
                    <a:lumMod val="65000"/>
                    <a:lumOff val="35000"/>
                  </a:schemeClr>
                </a:solidFill>
              </a:rPr>
              <a:t>Dealer Marketing Services, </a:t>
            </a:r>
            <a:r>
              <a:rPr lang="en-US" sz="2400" dirty="0" err="1" smtClean="0">
                <a:solidFill>
                  <a:schemeClr val="tx1">
                    <a:lumMod val="65000"/>
                    <a:lumOff val="35000"/>
                  </a:schemeClr>
                </a:solidFill>
              </a:rPr>
              <a:t>Inc</a:t>
            </a:r>
            <a:endParaRPr lang="en-US" sz="2400" dirty="0" smtClean="0">
              <a:solidFill>
                <a:schemeClr val="tx1">
                  <a:lumMod val="65000"/>
                  <a:lumOff val="35000"/>
                </a:schemeClr>
              </a:solidFill>
            </a:endParaRPr>
          </a:p>
          <a:p>
            <a:pPr marL="0" indent="0" algn="ctr">
              <a:buNone/>
            </a:pPr>
            <a:r>
              <a:rPr lang="en-US" sz="2400" dirty="0" smtClean="0">
                <a:solidFill>
                  <a:schemeClr val="tx1">
                    <a:lumMod val="65000"/>
                    <a:lumOff val="35000"/>
                  </a:schemeClr>
                </a:solidFill>
              </a:rPr>
              <a:t>Makers of ProMax Unlimited &amp; </a:t>
            </a:r>
          </a:p>
          <a:p>
            <a:pPr marL="0" indent="0" algn="ctr">
              <a:buNone/>
            </a:pPr>
            <a:r>
              <a:rPr lang="en-US" sz="2400" dirty="0" err="1" smtClean="0">
                <a:solidFill>
                  <a:schemeClr val="tx1">
                    <a:lumMod val="65000"/>
                    <a:lumOff val="35000"/>
                  </a:schemeClr>
                </a:solidFill>
              </a:rPr>
              <a:t>ProCredit</a:t>
            </a:r>
            <a:r>
              <a:rPr lang="en-US" sz="2400" dirty="0" smtClean="0">
                <a:solidFill>
                  <a:schemeClr val="tx1">
                    <a:lumMod val="65000"/>
                    <a:lumOff val="35000"/>
                  </a:schemeClr>
                </a:solidFill>
              </a:rPr>
              <a:t> Express</a:t>
            </a:r>
          </a:p>
          <a:p>
            <a:pPr marL="0" indent="0" algn="ctr">
              <a:buNone/>
            </a:pPr>
            <a:r>
              <a:rPr lang="en-US" sz="2400" smtClean="0">
                <a:solidFill>
                  <a:schemeClr val="tx1">
                    <a:lumMod val="65000"/>
                    <a:lumOff val="35000"/>
                  </a:schemeClr>
                </a:solidFill>
              </a:rPr>
              <a:t>563-344-7610</a:t>
            </a:r>
            <a:endParaRPr lang="en-US" sz="2400" dirty="0" smtClean="0">
              <a:solidFill>
                <a:schemeClr val="tx1">
                  <a:lumMod val="65000"/>
                  <a:lumOff val="35000"/>
                </a:schemeClr>
              </a:solidFill>
            </a:endParaRPr>
          </a:p>
        </p:txBody>
      </p:sp>
    </p:spTree>
    <p:extLst>
      <p:ext uri="{BB962C8B-B14F-4D97-AF65-F5344CB8AC3E}">
        <p14:creationId xmlns:p14="http://schemas.microsoft.com/office/powerpoint/2010/main" val="2275223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What are Market Thief leads?</a:t>
            </a:r>
            <a:endParaRPr lang="en-US" dirty="0"/>
          </a:p>
        </p:txBody>
      </p:sp>
      <p:sp>
        <p:nvSpPr>
          <p:cNvPr id="3" name="Content Placeholder 2"/>
          <p:cNvSpPr>
            <a:spLocks noGrp="1"/>
          </p:cNvSpPr>
          <p:nvPr>
            <p:ph idx="1"/>
          </p:nvPr>
        </p:nvSpPr>
        <p:spPr>
          <a:xfrm>
            <a:off x="497116" y="1633895"/>
            <a:ext cx="6447501" cy="4010132"/>
          </a:xfrm>
        </p:spPr>
        <p:txBody>
          <a:bodyPr>
            <a:normAutofit lnSpcReduction="10000"/>
          </a:bodyPr>
          <a:lstStyle/>
          <a:p>
            <a:pPr marL="0" indent="0">
              <a:buNone/>
            </a:pPr>
            <a:r>
              <a:rPr lang="en-US" sz="2400" dirty="0" smtClean="0">
                <a:solidFill>
                  <a:schemeClr val="tx1">
                    <a:lumMod val="65000"/>
                    <a:lumOff val="35000"/>
                  </a:schemeClr>
                </a:solidFill>
              </a:rPr>
              <a:t>Market Thief is a highly effective way to capture in-market car buyers that are looking to purchase now.  A market thief lead also known as a trigger lead is someone that just had their credit report pulled by a dealer or lender for the purpose of automotive financing.</a:t>
            </a:r>
          </a:p>
          <a:p>
            <a:pPr marL="0" indent="0">
              <a:buNone/>
            </a:pPr>
            <a:endParaRPr lang="en-US" sz="2400" dirty="0">
              <a:solidFill>
                <a:schemeClr val="tx1">
                  <a:lumMod val="65000"/>
                  <a:lumOff val="35000"/>
                </a:schemeClr>
              </a:solidFill>
            </a:endParaRPr>
          </a:p>
          <a:p>
            <a:pPr marL="0" indent="0">
              <a:buNone/>
            </a:pPr>
            <a:r>
              <a:rPr lang="en-US" sz="2400" dirty="0" smtClean="0">
                <a:solidFill>
                  <a:schemeClr val="tx1">
                    <a:lumMod val="65000"/>
                    <a:lumOff val="35000"/>
                  </a:schemeClr>
                </a:solidFill>
              </a:rPr>
              <a:t>Your dealership can step in and help frustrated shoppers who have been turned down by other dealers.</a:t>
            </a:r>
            <a:endParaRPr lang="en-US" sz="2400" dirty="0">
              <a:solidFill>
                <a:schemeClr val="tx1">
                  <a:lumMod val="65000"/>
                  <a:lumOff val="35000"/>
                </a:schemeClr>
              </a:solidFill>
            </a:endParaRPr>
          </a:p>
        </p:txBody>
      </p:sp>
      <p:pic>
        <p:nvPicPr>
          <p:cNvPr id="1031" name="Picture 7" descr="C:\Users\mindyh\AppData\Local\Microsoft\Windows\Temporary Internet Files\Content.IE5\692ZLUGO\help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8714" y="5221082"/>
            <a:ext cx="2019130" cy="1865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840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the Process Works</a:t>
            </a:r>
            <a:endParaRPr lang="en-US" dirty="0"/>
          </a:p>
        </p:txBody>
      </p:sp>
      <p:sp>
        <p:nvSpPr>
          <p:cNvPr id="3" name="Content Placeholder 2"/>
          <p:cNvSpPr>
            <a:spLocks noGrp="1"/>
          </p:cNvSpPr>
          <p:nvPr>
            <p:ph idx="1"/>
          </p:nvPr>
        </p:nvSpPr>
        <p:spPr>
          <a:xfrm>
            <a:off x="491672" y="1964382"/>
            <a:ext cx="6447501" cy="4010132"/>
          </a:xfrm>
        </p:spPr>
        <p:txBody>
          <a:bodyPr>
            <a:normAutofit fontScale="92500" lnSpcReduction="20000"/>
          </a:bodyPr>
          <a:lstStyle/>
          <a:p>
            <a:r>
              <a:rPr lang="en-US" sz="2400" dirty="0" smtClean="0">
                <a:solidFill>
                  <a:schemeClr val="tx1">
                    <a:lumMod val="65000"/>
                    <a:lumOff val="35000"/>
                  </a:schemeClr>
                </a:solidFill>
              </a:rPr>
              <a:t>Every morning a fresh list of names becomes available of shoppers who have had their credit ran the day before</a:t>
            </a:r>
          </a:p>
          <a:p>
            <a:pPr lvl="1"/>
            <a:r>
              <a:rPr lang="en-US" sz="2400" dirty="0" smtClean="0">
                <a:solidFill>
                  <a:schemeClr val="tx1">
                    <a:lumMod val="65000"/>
                    <a:lumOff val="35000"/>
                  </a:schemeClr>
                </a:solidFill>
              </a:rPr>
              <a:t>Leads are restricted only to people who had their bureau pulled specifically for automotive financing</a:t>
            </a:r>
          </a:p>
          <a:p>
            <a:pPr lvl="1"/>
            <a:r>
              <a:rPr lang="en-US" sz="2400" dirty="0" smtClean="0">
                <a:solidFill>
                  <a:schemeClr val="tx1">
                    <a:lumMod val="65000"/>
                    <a:lumOff val="35000"/>
                  </a:schemeClr>
                </a:solidFill>
              </a:rPr>
              <a:t>The list of shoppers is scrubbed against the DNC and names that have phone numbers available are imported into your CRM to begin immediate follow up</a:t>
            </a:r>
          </a:p>
          <a:p>
            <a:r>
              <a:rPr lang="en-US" sz="2400" dirty="0" smtClean="0">
                <a:solidFill>
                  <a:schemeClr val="tx1">
                    <a:lumMod val="65000"/>
                    <a:lumOff val="35000"/>
                  </a:schemeClr>
                </a:solidFill>
              </a:rPr>
              <a:t>We immediately send a letter that include a firm offer of credit to these fresh leads</a:t>
            </a:r>
          </a:p>
        </p:txBody>
      </p:sp>
    </p:spTree>
    <p:extLst>
      <p:ext uri="{BB962C8B-B14F-4D97-AF65-F5344CB8AC3E}">
        <p14:creationId xmlns:p14="http://schemas.microsoft.com/office/powerpoint/2010/main" val="3237125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the Process Works</a:t>
            </a:r>
            <a:endParaRPr lang="en-US" dirty="0"/>
          </a:p>
        </p:txBody>
      </p:sp>
      <p:sp>
        <p:nvSpPr>
          <p:cNvPr id="3" name="Content Placeholder 2"/>
          <p:cNvSpPr>
            <a:spLocks noGrp="1"/>
          </p:cNvSpPr>
          <p:nvPr>
            <p:ph idx="1"/>
          </p:nvPr>
        </p:nvSpPr>
        <p:spPr>
          <a:xfrm>
            <a:off x="480786" y="1441868"/>
            <a:ext cx="6447501" cy="4010132"/>
          </a:xfrm>
        </p:spPr>
        <p:txBody>
          <a:bodyPr>
            <a:normAutofit/>
          </a:bodyPr>
          <a:lstStyle/>
          <a:p>
            <a:r>
              <a:rPr lang="en-US" sz="2400" dirty="0" smtClean="0">
                <a:solidFill>
                  <a:schemeClr val="tx1">
                    <a:lumMod val="65000"/>
                    <a:lumOff val="35000"/>
                  </a:schemeClr>
                </a:solidFill>
              </a:rPr>
              <a:t>A 2</a:t>
            </a:r>
            <a:r>
              <a:rPr lang="en-US" sz="2400" baseline="30000" dirty="0" smtClean="0">
                <a:solidFill>
                  <a:schemeClr val="tx1">
                    <a:lumMod val="65000"/>
                    <a:lumOff val="35000"/>
                  </a:schemeClr>
                </a:solidFill>
              </a:rPr>
              <a:t>nd</a:t>
            </a:r>
            <a:r>
              <a:rPr lang="en-US" sz="2400" dirty="0" smtClean="0">
                <a:solidFill>
                  <a:schemeClr val="tx1">
                    <a:lumMod val="65000"/>
                    <a:lumOff val="35000"/>
                  </a:schemeClr>
                </a:solidFill>
              </a:rPr>
              <a:t> follow up letter is mailed to all leads that respond</a:t>
            </a:r>
          </a:p>
          <a:p>
            <a:r>
              <a:rPr lang="en-US" sz="2400" dirty="0" smtClean="0">
                <a:solidFill>
                  <a:schemeClr val="tx1">
                    <a:lumMod val="65000"/>
                    <a:lumOff val="35000"/>
                  </a:schemeClr>
                </a:solidFill>
              </a:rPr>
              <a:t>Leads are imported directly into your CRM system</a:t>
            </a:r>
          </a:p>
          <a:p>
            <a:pPr lvl="1"/>
            <a:r>
              <a:rPr lang="en-US" sz="2200" dirty="0" smtClean="0">
                <a:solidFill>
                  <a:schemeClr val="tx1">
                    <a:lumMod val="65000"/>
                    <a:lumOff val="35000"/>
                  </a:schemeClr>
                </a:solidFill>
              </a:rPr>
              <a:t>Utilize our turn key follow up process to call, email, and text these customers yourself to set an appointment</a:t>
            </a:r>
          </a:p>
          <a:p>
            <a:pPr marL="457200" lvl="1" indent="0">
              <a:buNone/>
            </a:pPr>
            <a:r>
              <a:rPr lang="en-US" sz="2200" dirty="0">
                <a:solidFill>
                  <a:schemeClr val="tx1">
                    <a:lumMod val="65000"/>
                    <a:lumOff val="35000"/>
                  </a:schemeClr>
                </a:solidFill>
              </a:rPr>
              <a:t> </a:t>
            </a:r>
            <a:r>
              <a:rPr lang="en-US" sz="2200" dirty="0" smtClean="0">
                <a:solidFill>
                  <a:schemeClr val="tx1">
                    <a:lumMod val="65000"/>
                    <a:lumOff val="35000"/>
                  </a:schemeClr>
                </a:solidFill>
              </a:rPr>
              <a:t>				OR</a:t>
            </a:r>
          </a:p>
          <a:p>
            <a:pPr lvl="1">
              <a:spcBef>
                <a:spcPts val="0"/>
              </a:spcBef>
            </a:pPr>
            <a:r>
              <a:rPr lang="en-US" sz="2200" dirty="0" smtClean="0">
                <a:solidFill>
                  <a:schemeClr val="tx1">
                    <a:lumMod val="65000"/>
                    <a:lumOff val="35000"/>
                  </a:schemeClr>
                </a:solidFill>
              </a:rPr>
              <a:t>Utilize our BDC Services to set </a:t>
            </a:r>
          </a:p>
          <a:p>
            <a:pPr marL="457200" lvl="1" indent="0">
              <a:spcBef>
                <a:spcPts val="0"/>
              </a:spcBef>
              <a:buNone/>
            </a:pPr>
            <a:r>
              <a:rPr lang="en-US" sz="2200" dirty="0" smtClean="0">
                <a:solidFill>
                  <a:schemeClr val="tx1">
                    <a:lumMod val="65000"/>
                    <a:lumOff val="35000"/>
                  </a:schemeClr>
                </a:solidFill>
              </a:rPr>
              <a:t>appointments for your dealership</a:t>
            </a:r>
          </a:p>
        </p:txBody>
      </p:sp>
      <p:pic>
        <p:nvPicPr>
          <p:cNvPr id="3074" name="Picture 2" descr="C:\Users\mindyh\AppData\Local\Microsoft\Windows\Temporary Internet Files\Content.Outlook\UNG031B4\Depositphotos_25940247_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9164" y="4267199"/>
            <a:ext cx="1638288" cy="2122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373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Key benefits of using Market Thief</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solidFill>
                  <a:schemeClr val="tx1">
                    <a:lumMod val="65000"/>
                    <a:lumOff val="35000"/>
                  </a:schemeClr>
                </a:solidFill>
              </a:rPr>
              <a:t>Leads are exclusive to your dealership!</a:t>
            </a:r>
          </a:p>
          <a:p>
            <a:pPr lvl="1"/>
            <a:r>
              <a:rPr lang="en-US" sz="2200" dirty="0" smtClean="0">
                <a:solidFill>
                  <a:schemeClr val="tx1">
                    <a:lumMod val="65000"/>
                    <a:lumOff val="35000"/>
                  </a:schemeClr>
                </a:solidFill>
              </a:rPr>
              <a:t>Purchase your territory to protect your leads</a:t>
            </a:r>
          </a:p>
          <a:p>
            <a:r>
              <a:rPr lang="en-US" sz="2400" dirty="0" smtClean="0">
                <a:solidFill>
                  <a:schemeClr val="tx1">
                    <a:lumMod val="65000"/>
                    <a:lumOff val="35000"/>
                  </a:schemeClr>
                </a:solidFill>
              </a:rPr>
              <a:t>Response rates between 4-9%</a:t>
            </a:r>
          </a:p>
          <a:p>
            <a:pPr lvl="1"/>
            <a:r>
              <a:rPr lang="en-US" sz="2200" dirty="0" smtClean="0">
                <a:solidFill>
                  <a:schemeClr val="tx1">
                    <a:lumMod val="65000"/>
                    <a:lumOff val="35000"/>
                  </a:schemeClr>
                </a:solidFill>
              </a:rPr>
              <a:t>1% response rate is typical for traditional mail</a:t>
            </a:r>
          </a:p>
          <a:p>
            <a:r>
              <a:rPr lang="en-US" sz="2400" dirty="0" smtClean="0">
                <a:solidFill>
                  <a:schemeClr val="tx1">
                    <a:lumMod val="65000"/>
                    <a:lumOff val="35000"/>
                  </a:schemeClr>
                </a:solidFill>
              </a:rPr>
              <a:t>Capitalize on “in market now” consumers not properly handled by other dealerships</a:t>
            </a:r>
          </a:p>
          <a:p>
            <a:r>
              <a:rPr lang="en-US" sz="2400" dirty="0" smtClean="0">
                <a:solidFill>
                  <a:schemeClr val="tx1">
                    <a:lumMod val="65000"/>
                    <a:lumOff val="35000"/>
                  </a:schemeClr>
                </a:solidFill>
              </a:rPr>
              <a:t>Dealership controls the credit score and radius of leads</a:t>
            </a:r>
          </a:p>
          <a:p>
            <a:r>
              <a:rPr lang="en-US" sz="2400" dirty="0" smtClean="0">
                <a:solidFill>
                  <a:schemeClr val="tx1">
                    <a:lumMod val="65000"/>
                    <a:lumOff val="35000"/>
                  </a:schemeClr>
                </a:solidFill>
              </a:rPr>
              <a:t>Utilize our BDC services to call and set appointments for your dealership</a:t>
            </a:r>
            <a:endParaRPr lang="en-US" sz="2400" dirty="0">
              <a:solidFill>
                <a:schemeClr val="tx1">
                  <a:lumMod val="65000"/>
                  <a:lumOff val="35000"/>
                </a:schemeClr>
              </a:solidFill>
            </a:endParaRPr>
          </a:p>
        </p:txBody>
      </p:sp>
    </p:spTree>
    <p:extLst>
      <p:ext uri="{BB962C8B-B14F-4D97-AF65-F5344CB8AC3E}">
        <p14:creationId xmlns:p14="http://schemas.microsoft.com/office/powerpoint/2010/main" val="2729621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How will it increase your showroom traffic, sales, </a:t>
            </a:r>
            <a:br>
              <a:rPr lang="en-US" dirty="0" smtClean="0"/>
            </a:br>
            <a:r>
              <a:rPr lang="en-US" dirty="0" smtClean="0"/>
              <a:t>and profit?</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sz="2400" dirty="0" smtClean="0"/>
              <a:t>Using Market Thief allows you to engage and attract customers that have applied for automotive financing but may have been turned away at other dealerships because of their lower credit scores.  Capitalize on your dealerships ability to help and sell the sub prime customer, which now accounts for 42.5% of the total market!</a:t>
            </a:r>
          </a:p>
          <a:p>
            <a:pPr marL="0" indent="0" algn="ctr">
              <a:buNone/>
            </a:pPr>
            <a:endParaRPr lang="en-US" sz="2400" dirty="0"/>
          </a:p>
          <a:p>
            <a:pPr marL="0" indent="0" algn="ctr">
              <a:spcBef>
                <a:spcPts val="0"/>
              </a:spcBef>
              <a:buNone/>
            </a:pPr>
            <a:r>
              <a:rPr lang="en-US" sz="2400" dirty="0" smtClean="0"/>
              <a:t>Change rejections at other dealership into </a:t>
            </a:r>
          </a:p>
          <a:p>
            <a:pPr marL="0" indent="0" algn="ctr">
              <a:spcBef>
                <a:spcPts val="0"/>
              </a:spcBef>
              <a:buNone/>
            </a:pPr>
            <a:r>
              <a:rPr lang="en-US" sz="2400" dirty="0" smtClean="0"/>
              <a:t>deliveries at your store!   </a:t>
            </a:r>
            <a:endParaRPr lang="en-US" sz="2400" dirty="0"/>
          </a:p>
        </p:txBody>
      </p:sp>
    </p:spTree>
    <p:extLst>
      <p:ext uri="{BB962C8B-B14F-4D97-AF65-F5344CB8AC3E}">
        <p14:creationId xmlns:p14="http://schemas.microsoft.com/office/powerpoint/2010/main" val="3218989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Auto Triggers Plus</a:t>
            </a:r>
            <a:endParaRPr lang="en-US" dirty="0"/>
          </a:p>
        </p:txBody>
      </p:sp>
      <p:sp>
        <p:nvSpPr>
          <p:cNvPr id="3" name="Content Placeholder 2"/>
          <p:cNvSpPr>
            <a:spLocks noGrp="1"/>
          </p:cNvSpPr>
          <p:nvPr>
            <p:ph idx="1"/>
          </p:nvPr>
        </p:nvSpPr>
        <p:spPr>
          <a:xfrm>
            <a:off x="508001" y="1851609"/>
            <a:ext cx="6447501" cy="4010132"/>
          </a:xfrm>
        </p:spPr>
        <p:txBody>
          <a:bodyPr>
            <a:normAutofit fontScale="85000" lnSpcReduction="20000"/>
          </a:bodyPr>
          <a:lstStyle/>
          <a:p>
            <a:r>
              <a:rPr lang="en-US" sz="2600" dirty="0" smtClean="0">
                <a:solidFill>
                  <a:schemeClr val="tx1">
                    <a:lumMod val="65000"/>
                    <a:lumOff val="35000"/>
                  </a:schemeClr>
                </a:solidFill>
              </a:rPr>
              <a:t>Enhanced version of Market Thief that includes soft pull technology</a:t>
            </a:r>
          </a:p>
          <a:p>
            <a:pPr lvl="1"/>
            <a:r>
              <a:rPr lang="en-US" sz="2400" dirty="0" smtClean="0">
                <a:solidFill>
                  <a:schemeClr val="tx1">
                    <a:lumMod val="65000"/>
                    <a:lumOff val="35000"/>
                  </a:schemeClr>
                </a:solidFill>
              </a:rPr>
              <a:t>Soft pull technology shows you the consumers Credit Score, when available, along with their auto summary (open auto loan amount, current interest rate, current payment, plus much more)</a:t>
            </a:r>
          </a:p>
          <a:p>
            <a:pPr lvl="1"/>
            <a:r>
              <a:rPr lang="en-US" sz="2400" dirty="0" smtClean="0">
                <a:solidFill>
                  <a:schemeClr val="tx1">
                    <a:lumMod val="65000"/>
                    <a:lumOff val="35000"/>
                  </a:schemeClr>
                </a:solidFill>
              </a:rPr>
              <a:t>Allow consumers to see their free credit score when using Auto Triggers Plus resulting in higher responses and engagement</a:t>
            </a:r>
          </a:p>
          <a:p>
            <a:r>
              <a:rPr lang="en-US" sz="2600" dirty="0" smtClean="0">
                <a:solidFill>
                  <a:schemeClr val="tx1">
                    <a:lumMod val="65000"/>
                    <a:lumOff val="35000"/>
                  </a:schemeClr>
                </a:solidFill>
              </a:rPr>
              <a:t>In addition to Market Thief letter, Auto Triggers Plus sends a firm offer of credit letter to these same consumers</a:t>
            </a:r>
            <a:endParaRPr lang="en-US" sz="2600" dirty="0">
              <a:solidFill>
                <a:schemeClr val="tx1">
                  <a:lumMod val="65000"/>
                  <a:lumOff val="35000"/>
                </a:schemeClr>
              </a:solidFill>
            </a:endParaRPr>
          </a:p>
        </p:txBody>
      </p:sp>
    </p:spTree>
    <p:extLst>
      <p:ext uri="{BB962C8B-B14F-4D97-AF65-F5344CB8AC3E}">
        <p14:creationId xmlns:p14="http://schemas.microsoft.com/office/powerpoint/2010/main" val="1131470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663666"/>
            <a:ext cx="6447501" cy="5579075"/>
          </a:xfrm>
        </p:spPr>
        <p:txBody>
          <a:bodyPr>
            <a:normAutofit lnSpcReduction="10000"/>
          </a:bodyPr>
          <a:lstStyle/>
          <a:p>
            <a:pPr marL="0" indent="0" algn="ctr">
              <a:buNone/>
            </a:pPr>
            <a:r>
              <a:rPr lang="en-US" sz="2400" i="1" dirty="0" smtClean="0">
                <a:solidFill>
                  <a:schemeClr val="tx1">
                    <a:lumMod val="65000"/>
                    <a:lumOff val="35000"/>
                  </a:schemeClr>
                </a:solidFill>
              </a:rPr>
              <a:t>“Thanks for the great program!”</a:t>
            </a:r>
          </a:p>
          <a:p>
            <a:pPr marL="0" indent="0" algn="ctr">
              <a:buNone/>
            </a:pPr>
            <a:endParaRPr lang="en-US" sz="2400" i="1" dirty="0">
              <a:solidFill>
                <a:schemeClr val="tx1">
                  <a:lumMod val="65000"/>
                  <a:lumOff val="35000"/>
                </a:schemeClr>
              </a:solidFill>
            </a:endParaRPr>
          </a:p>
          <a:p>
            <a:pPr marL="0" indent="0" algn="ctr">
              <a:buNone/>
            </a:pPr>
            <a:r>
              <a:rPr lang="en-US" sz="2400" i="1" dirty="0" smtClean="0">
                <a:solidFill>
                  <a:schemeClr val="tx1">
                    <a:lumMod val="65000"/>
                    <a:lumOff val="35000"/>
                  </a:schemeClr>
                </a:solidFill>
              </a:rPr>
              <a:t>We have dealt in </a:t>
            </a:r>
            <a:r>
              <a:rPr lang="en-US" sz="2400" i="1" dirty="0" err="1" smtClean="0">
                <a:solidFill>
                  <a:schemeClr val="tx1">
                    <a:lumMod val="65000"/>
                    <a:lumOff val="35000"/>
                  </a:schemeClr>
                </a:solidFill>
              </a:rPr>
              <a:t>SubPrime</a:t>
            </a:r>
            <a:r>
              <a:rPr lang="en-US" sz="2400" i="1" dirty="0" smtClean="0">
                <a:solidFill>
                  <a:schemeClr val="tx1">
                    <a:lumMod val="65000"/>
                    <a:lumOff val="35000"/>
                  </a:schemeClr>
                </a:solidFill>
              </a:rPr>
              <a:t> since 1988 and by far Market Thief has been one of the most consistent lead producing programs that we have ever used.  We have been a Market Thief dealer for over 10 years and we view the cost of the program as an investment that gets us additional business month in and month out.</a:t>
            </a:r>
          </a:p>
          <a:p>
            <a:pPr marL="0" indent="0" algn="ctr">
              <a:buNone/>
            </a:pPr>
            <a:endParaRPr lang="en-US" sz="2400" dirty="0">
              <a:solidFill>
                <a:schemeClr val="tx1">
                  <a:lumMod val="65000"/>
                  <a:lumOff val="35000"/>
                </a:schemeClr>
              </a:solidFill>
            </a:endParaRPr>
          </a:p>
          <a:p>
            <a:pPr marL="0" indent="0" algn="ctr">
              <a:buNone/>
            </a:pPr>
            <a:r>
              <a:rPr lang="en-US" sz="2400" dirty="0" smtClean="0">
                <a:solidFill>
                  <a:schemeClr val="tx1">
                    <a:lumMod val="65000"/>
                    <a:lumOff val="35000"/>
                  </a:schemeClr>
                </a:solidFill>
              </a:rPr>
              <a:t>Chuck Maly</a:t>
            </a:r>
          </a:p>
          <a:p>
            <a:pPr marL="0" indent="0" algn="ctr">
              <a:buNone/>
            </a:pPr>
            <a:r>
              <a:rPr lang="en-US" sz="2400" dirty="0" smtClean="0">
                <a:solidFill>
                  <a:schemeClr val="tx1">
                    <a:lumMod val="65000"/>
                    <a:lumOff val="35000"/>
                  </a:schemeClr>
                </a:solidFill>
              </a:rPr>
              <a:t>General Sales Manager</a:t>
            </a:r>
          </a:p>
          <a:p>
            <a:pPr marL="0" indent="0" algn="ctr">
              <a:buNone/>
            </a:pPr>
            <a:r>
              <a:rPr lang="en-US" sz="2400" dirty="0" err="1" smtClean="0">
                <a:solidFill>
                  <a:schemeClr val="tx1">
                    <a:lumMod val="65000"/>
                    <a:lumOff val="35000"/>
                  </a:schemeClr>
                </a:solidFill>
              </a:rPr>
              <a:t>McCluskey</a:t>
            </a:r>
            <a:r>
              <a:rPr lang="en-US" sz="2400" dirty="0" smtClean="0">
                <a:solidFill>
                  <a:schemeClr val="tx1">
                    <a:lumMod val="65000"/>
                    <a:lumOff val="35000"/>
                  </a:schemeClr>
                </a:solidFill>
              </a:rPr>
              <a:t> Chevrolet, </a:t>
            </a:r>
            <a:r>
              <a:rPr lang="en-US" sz="2400" dirty="0" err="1" smtClean="0">
                <a:solidFill>
                  <a:schemeClr val="tx1">
                    <a:lumMod val="65000"/>
                    <a:lumOff val="35000"/>
                  </a:schemeClr>
                </a:solidFill>
              </a:rPr>
              <a:t>Inc</a:t>
            </a:r>
            <a:endParaRPr lang="en-US" sz="2400" dirty="0">
              <a:solidFill>
                <a:schemeClr val="tx1">
                  <a:lumMod val="65000"/>
                  <a:lumOff val="35000"/>
                </a:schemeClr>
              </a:solidFill>
            </a:endParaRPr>
          </a:p>
        </p:txBody>
      </p:sp>
    </p:spTree>
    <p:extLst>
      <p:ext uri="{BB962C8B-B14F-4D97-AF65-F5344CB8AC3E}">
        <p14:creationId xmlns:p14="http://schemas.microsoft.com/office/powerpoint/2010/main" val="1928609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423" y="772401"/>
            <a:ext cx="6447501" cy="1364827"/>
          </a:xfrm>
        </p:spPr>
        <p:txBody>
          <a:bodyPr/>
          <a:lstStyle/>
          <a:p>
            <a:pPr algn="ctr"/>
            <a:r>
              <a:rPr lang="en-US" dirty="0" smtClean="0"/>
              <a:t>Summary &amp; Recap</a:t>
            </a:r>
            <a:endParaRPr lang="en-US" dirty="0"/>
          </a:p>
        </p:txBody>
      </p:sp>
      <p:sp>
        <p:nvSpPr>
          <p:cNvPr id="3" name="Content Placeholder 2"/>
          <p:cNvSpPr>
            <a:spLocks noGrp="1"/>
          </p:cNvSpPr>
          <p:nvPr>
            <p:ph idx="1"/>
          </p:nvPr>
        </p:nvSpPr>
        <p:spPr/>
        <p:txBody>
          <a:bodyPr>
            <a:normAutofit fontScale="92500"/>
          </a:bodyPr>
          <a:lstStyle/>
          <a:p>
            <a:r>
              <a:rPr lang="en-US" sz="2400" dirty="0" smtClean="0">
                <a:solidFill>
                  <a:schemeClr val="tx1">
                    <a:lumMod val="65000"/>
                    <a:lumOff val="35000"/>
                  </a:schemeClr>
                </a:solidFill>
              </a:rPr>
              <a:t>Market Thief can help convert customers that have bad credit and have been turned away from other dealerships</a:t>
            </a:r>
          </a:p>
          <a:p>
            <a:r>
              <a:rPr lang="en-US" sz="2400" dirty="0" smtClean="0">
                <a:solidFill>
                  <a:schemeClr val="tx1">
                    <a:lumMod val="65000"/>
                    <a:lumOff val="35000"/>
                  </a:schemeClr>
                </a:solidFill>
              </a:rPr>
              <a:t>Leads are exclusive to your dealership</a:t>
            </a:r>
          </a:p>
          <a:p>
            <a:r>
              <a:rPr lang="en-US" sz="2400" dirty="0" smtClean="0">
                <a:solidFill>
                  <a:schemeClr val="tx1">
                    <a:lumMod val="65000"/>
                    <a:lumOff val="35000"/>
                  </a:schemeClr>
                </a:solidFill>
              </a:rPr>
              <a:t>Highly effective way to capture leads that are actively looking for a vehicle and intend to buy</a:t>
            </a:r>
          </a:p>
          <a:p>
            <a:r>
              <a:rPr lang="en-US" sz="2400" dirty="0" smtClean="0">
                <a:solidFill>
                  <a:schemeClr val="tx1">
                    <a:lumMod val="65000"/>
                    <a:lumOff val="35000"/>
                  </a:schemeClr>
                </a:solidFill>
              </a:rPr>
              <a:t>Completely integrated in your ProMax system</a:t>
            </a:r>
          </a:p>
          <a:p>
            <a:r>
              <a:rPr lang="en-US" sz="2400" dirty="0" smtClean="0">
                <a:solidFill>
                  <a:schemeClr val="tx1">
                    <a:lumMod val="65000"/>
                    <a:lumOff val="35000"/>
                  </a:schemeClr>
                </a:solidFill>
              </a:rPr>
              <a:t>One of the most targeted lists available with an average response rate of 4-9%</a:t>
            </a:r>
            <a:endParaRPr lang="en-US" sz="2400" dirty="0">
              <a:solidFill>
                <a:schemeClr val="tx1">
                  <a:lumMod val="65000"/>
                  <a:lumOff val="35000"/>
                </a:schemeClr>
              </a:solidFill>
            </a:endParaRPr>
          </a:p>
        </p:txBody>
      </p:sp>
      <p:pic>
        <p:nvPicPr>
          <p:cNvPr id="2050" name="Picture 2" descr="C:\Users\mindyh\AppData\Local\Microsoft\Windows\Temporary Internet Files\Content.Outlook\UNG031B4\Depositphotos_8415162_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0025" y="427444"/>
            <a:ext cx="1733711" cy="1709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477530"/>
      </p:ext>
    </p:extLst>
  </p:cSld>
  <p:clrMapOvr>
    <a:masterClrMapping/>
  </p:clrMapOvr>
</p:sld>
</file>

<file path=ppt/theme/theme1.xml><?xml version="1.0" encoding="utf-8"?>
<a:theme xmlns:a="http://schemas.openxmlformats.org/drawingml/2006/main" name="Facet">
  <a:themeElements>
    <a:clrScheme name="Custom 1">
      <a:dk1>
        <a:sysClr val="windowText" lastClr="000000"/>
      </a:dk1>
      <a:lt1>
        <a:sysClr val="window" lastClr="FFFFFF"/>
      </a:lt1>
      <a:dk2>
        <a:srgbClr val="303030"/>
      </a:dk2>
      <a:lt2>
        <a:srgbClr val="DEDEE0"/>
      </a:lt2>
      <a:accent1>
        <a:srgbClr val="AD0101"/>
      </a:accent1>
      <a:accent2>
        <a:srgbClr val="810000"/>
      </a:accent2>
      <a:accent3>
        <a:srgbClr val="FE7979"/>
      </a:accent3>
      <a:accent4>
        <a:srgbClr val="808DA9"/>
      </a:accent4>
      <a:accent5>
        <a:srgbClr val="424E5B"/>
      </a:accent5>
      <a:accent6>
        <a:srgbClr val="730E00"/>
      </a:accent6>
      <a:hlink>
        <a:srgbClr val="D26900"/>
      </a:hlink>
      <a:folHlink>
        <a:srgbClr val="D89243"/>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344</TotalTime>
  <Words>630</Words>
  <Application>Microsoft Office PowerPoint</Application>
  <PresentationFormat>Custom</PresentationFormat>
  <Paragraphs>56</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Trebuchet MS</vt:lpstr>
      <vt:lpstr>Wingdings 3</vt:lpstr>
      <vt:lpstr>Facet</vt:lpstr>
      <vt:lpstr>Market Thief powered by ProMax</vt:lpstr>
      <vt:lpstr>What are Market Thief leads?</vt:lpstr>
      <vt:lpstr>How the Process Works</vt:lpstr>
      <vt:lpstr>How the Process Works</vt:lpstr>
      <vt:lpstr>Key benefits of using Market Thief</vt:lpstr>
      <vt:lpstr>How will it increase your showroom traffic, sales,  and profit?</vt:lpstr>
      <vt:lpstr>Auto Triggers Plus</vt:lpstr>
      <vt:lpstr>PowerPoint Presentation</vt:lpstr>
      <vt:lpstr>Summary &amp; Recap</vt:lpstr>
      <vt:lpstr>Market Thief</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Mindy Hennings</dc:creator>
  <cp:lastModifiedBy>Mindy Hennings</cp:lastModifiedBy>
  <cp:revision>21</cp:revision>
  <cp:lastPrinted>2016-12-06T19:44:37Z</cp:lastPrinted>
  <dcterms:created xsi:type="dcterms:W3CDTF">2014-09-12T02:18:09Z</dcterms:created>
  <dcterms:modified xsi:type="dcterms:W3CDTF">2017-02-23T21:04:56Z</dcterms:modified>
</cp:coreProperties>
</file>